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94" r:id="rId2"/>
    <p:sldId id="515" r:id="rId3"/>
    <p:sldId id="524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510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244E30-A9C6-EC6A-8AFE-3A6ECBFA5AAD}" name="John Norton" initials="JN" userId="0a465dba728030c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fa506175bf43495a" providerId="Windows Live"/>
      </p:ext>
    </p:extLst>
  </p:cmAuthor>
  <p:cmAuthor id="2" name="John Norton" initials="JN" lastIdx="1" clrIdx="1">
    <p:extLst>
      <p:ext uri="{19B8F6BF-5375-455C-9EA6-DF929625EA0E}">
        <p15:presenceInfo xmlns:p15="http://schemas.microsoft.com/office/powerpoint/2012/main" userId="0a465dba728030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353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BBC90-5476-4F12-A83B-DC0695ABE2E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7B3B0-386A-4B03-A1D2-5EB27222A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5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746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929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00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23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215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50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477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79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81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82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466d2e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b466d2e103_0_2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35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36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37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1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4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84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9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30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3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7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9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6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1608E-1864-40A5-A66A-ED5DD5817F2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851D91-B266-4DE3-B437-898D4C1AE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1692321" y="290655"/>
            <a:ext cx="9430603" cy="14400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" b="1" dirty="0"/>
              <a:t>Office of the Chief Secretary – HOD Meeting</a:t>
            </a:r>
            <a:br>
              <a:rPr lang="en" b="1" dirty="0"/>
            </a:br>
            <a:r>
              <a:rPr lang="en" b="1" dirty="0"/>
              <a:t>Wednesday 6 July 9.00am				CS Conference Room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	RMI SLR Policy Paper - Outline			</a:t>
            </a:r>
            <a:r>
              <a:rPr lang="en" sz="1800" b="1" dirty="0">
                <a:latin typeface="Arial" panose="020B0604020202020204" pitchFamily="34" charset="0"/>
                <a:cs typeface="Arial" panose="020B0604020202020204" pitchFamily="34" charset="0"/>
              </a:rPr>
              <a:t>John Norton</a:t>
            </a:r>
            <a:br>
              <a:rPr lang="en" sz="2000" b="1" dirty="0"/>
            </a:br>
            <a:endParaRPr sz="2000" b="1" dirty="0"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446939" y="2217760"/>
            <a:ext cx="11162175" cy="45174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The RMI SLR Policy is a proposed stand-alone policy to guide the RMI Government in its preparation for and management of Climate Change induced Sea Level Rise (SLR)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It has derived from the Policy Position discussion paper adopted by TTEC on 3 June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It draws conclusions from the World Bank Atoll Study and the </a:t>
            </a:r>
            <a:r>
              <a:rPr lang="en-NZ" sz="2200" dirty="0" err="1">
                <a:latin typeface="Arial" panose="020B0604020202020204" pitchFamily="34" charset="0"/>
                <a:cs typeface="Arial" panose="020B0604020202020204" pitchFamily="34" charset="0"/>
              </a:rPr>
              <a:t>Deltares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 Majuro CVA and it extends the conclusions from the just completed </a:t>
            </a:r>
            <a:r>
              <a:rPr lang="en-NZ" sz="2200" dirty="0" err="1">
                <a:latin typeface="Arial" panose="020B0604020202020204" pitchFamily="34" charset="0"/>
                <a:cs typeface="Arial" panose="020B0604020202020204" pitchFamily="34" charset="0"/>
              </a:rPr>
              <a:t>Deltares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 Synthesis Report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It is a policy for the survival of RMI as a nation state under unprecedented stress from climate change which requires your consideration and response as advisors to Govt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It sits within a 20 year habit of tick box policy and little attention to implementation – for this situation this is a recipe for disaster – the antithesis of ‘self determination’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14912" y="1241593"/>
            <a:ext cx="11162175" cy="54099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major policy discussions to be undertaken at the government, local government and traditional leaders levels – addressing both atoll protection measures and the long standing development underlying issues.</a:t>
            </a: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suggested some form of RMI led organisation be established to direct and coordinate sector responses into the discussion. This might be a Commission or similar body with the role to direct, facilitate and progress the discussions with TA support – including planning, social, programming, communication, economic/livelihood</a:t>
            </a: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r>
              <a:rPr lang="en-NZ" sz="2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activity should be projected as a ‘new start’ with governance, economic and social imperatives – a transformative circuit-breaker to a new ‘normal’</a:t>
            </a: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endParaRPr lang="en-NZ" sz="22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ClrTx/>
              <a:buSzPct val="90000"/>
              <a:buNone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brief politicians and decide what messages to put to the media – some urgency for this as the paper outline is quite widely distributed and need to inform media before it </a:t>
            </a:r>
            <a:r>
              <a:rPr lang="en-NZ" sz="2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‘breaks’</a:t>
            </a:r>
            <a:endParaRPr lang="en-N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Proposed Mechanism:</a:t>
            </a:r>
          </a:p>
        </p:txBody>
      </p:sp>
    </p:spTree>
    <p:extLst>
      <p:ext uri="{BB962C8B-B14F-4D97-AF65-F5344CB8AC3E}">
        <p14:creationId xmlns:p14="http://schemas.microsoft.com/office/powerpoint/2010/main" val="378298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1F7E71-0B1B-A326-8D4D-EA10D064C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0846" y="1737813"/>
            <a:ext cx="10490307" cy="4894999"/>
          </a:xfrm>
        </p:spPr>
        <p:txBody>
          <a:bodyPr anchor="t">
            <a:noAutofit/>
          </a:bodyPr>
          <a:lstStyle/>
          <a:p>
            <a:pPr marL="14605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values based approach to Self-determination</a:t>
            </a:r>
            <a:endParaRPr lang="en-NZ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approach supported by Observation, Knowledge and Science</a:t>
            </a:r>
            <a:endParaRPr lang="en-NZ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with Sector Situation Statements and Local Perceptions, Observations and Aspirations</a:t>
            </a:r>
            <a:endParaRPr lang="en-NZ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into Evaluating Vulnerabilities (physical, social and enabling environment) 		and 		identifying Adaptation Measures</a:t>
            </a:r>
            <a:endParaRPr lang="en-NZ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80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Delivering Outcomes through the Sectors and Atolls</a:t>
            </a:r>
            <a:r>
              <a:rPr lang="en-NZ" sz="1800" dirty="0">
                <a:solidFill>
                  <a:schemeClr val="tx1"/>
                </a:solidFill>
              </a:rPr>
              <a:t> </a:t>
            </a:r>
          </a:p>
          <a:p>
            <a:pPr marL="14605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NZ" sz="2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This is similar to a ‘science-based’ approach but starting from the perceptions and values of the RMI people – a very different starting point!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NZ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NZ" sz="1800" dirty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endParaRPr lang="en-NZ" sz="1800" dirty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endParaRPr lang="en-NZ" dirty="0">
              <a:solidFill>
                <a:schemeClr val="tx1"/>
              </a:solidFill>
            </a:endParaRPr>
          </a:p>
          <a:p>
            <a:pPr algn="ctr"/>
            <a:endParaRPr lang="en-NZ" sz="1800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A06600-56F2-E392-F405-34233A1B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85" y="617879"/>
            <a:ext cx="10058400" cy="702129"/>
          </a:xfrm>
        </p:spPr>
        <p:txBody>
          <a:bodyPr>
            <a:normAutofit/>
          </a:bodyPr>
          <a:lstStyle/>
          <a:p>
            <a:pPr algn="ctr"/>
            <a:r>
              <a:rPr lang="en-NZ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Re-Capping the RMI NAP Drivers</a:t>
            </a:r>
          </a:p>
        </p:txBody>
      </p:sp>
    </p:spTree>
    <p:extLst>
      <p:ext uri="{BB962C8B-B14F-4D97-AF65-F5344CB8AC3E}">
        <p14:creationId xmlns:p14="http://schemas.microsoft.com/office/powerpoint/2010/main" val="18892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08532" y="2062770"/>
            <a:ext cx="11162175" cy="3717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background description of RMI</a:t>
            </a:r>
          </a:p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challenging and unprecedented circumstances – no templates</a:t>
            </a:r>
          </a:p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recognise global arrangements are not geared to scale of these issues</a:t>
            </a:r>
          </a:p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need to acknowledge issues in order to deal with them</a:t>
            </a:r>
          </a:p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need to define a clear way forward to get traction</a:t>
            </a:r>
          </a:p>
          <a:p>
            <a:pPr marL="571500" indent="-457200">
              <a:lnSpc>
                <a:spcPct val="100000"/>
              </a:lnSpc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detailed background is in the NAP Policy Position paper and the Synthesis report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58" y="639486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Introduction:</a:t>
            </a:r>
          </a:p>
        </p:txBody>
      </p:sp>
    </p:spTree>
    <p:extLst>
      <p:ext uri="{BB962C8B-B14F-4D97-AF65-F5344CB8AC3E}">
        <p14:creationId xmlns:p14="http://schemas.microsoft.com/office/powerpoint/2010/main" val="6356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08532" y="176881"/>
            <a:ext cx="11162175" cy="3717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to acknowledge we are in a situation of threat to our nation-state and seeking to identify a pathway to a practicable nation solution protected to 2m of SLR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to define the key issues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to set clear policy directives to guide way forward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to ensure a monitoring regime is in place to inform way forward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to define a practicable pathway to a safe nation state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32" y="1151277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Purpose:</a:t>
            </a:r>
          </a:p>
        </p:txBody>
      </p:sp>
    </p:spTree>
    <p:extLst>
      <p:ext uri="{BB962C8B-B14F-4D97-AF65-F5344CB8AC3E}">
        <p14:creationId xmlns:p14="http://schemas.microsoft.com/office/powerpoint/2010/main" val="239481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687203" y="-720734"/>
            <a:ext cx="11162175" cy="4904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the right to remain – will need transformative measures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the right to self determination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a resilience imperative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for transformative measures – and transformative thinking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integrated adaptation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progressive adaptation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gender, social inclusion and fairness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technology and tradition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lessons from the nuclear legacy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Adaptation Principles:</a:t>
            </a:r>
          </a:p>
        </p:txBody>
      </p:sp>
    </p:spTree>
    <p:extLst>
      <p:ext uri="{BB962C8B-B14F-4D97-AF65-F5344CB8AC3E}">
        <p14:creationId xmlns:p14="http://schemas.microsoft.com/office/powerpoint/2010/main" val="14612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14912" y="-1301497"/>
            <a:ext cx="11162175" cy="45700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Sea level rise (SLR) and IPCC projections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constrained private sector economy – address barriers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to reinvigorate public sector reforms, PFM and national planning to prepare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society risk averse: enmeshed in nuclear legacy, covid and technical constraints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to energise communities to these issues – time to step up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timely to get issues on the table – 1</a:t>
            </a:r>
            <a:r>
              <a:rPr lang="en-N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 off the rank for global response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to express a clear and practical position for global and local discussions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to address underlying issues constraining climate response</a:t>
            </a:r>
          </a:p>
          <a:p>
            <a:pPr marL="146050" indent="0">
              <a:spcAft>
                <a:spcPts val="1200"/>
              </a:spcAft>
              <a:buClrTx/>
              <a:buSzPct val="90000"/>
              <a:buNone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Statement of Situation:</a:t>
            </a:r>
          </a:p>
        </p:txBody>
      </p:sp>
    </p:spTree>
    <p:extLst>
      <p:ext uri="{BB962C8B-B14F-4D97-AF65-F5344CB8AC3E}">
        <p14:creationId xmlns:p14="http://schemas.microsoft.com/office/powerpoint/2010/main" val="17380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14912" y="1441837"/>
            <a:ext cx="11162175" cy="5197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need to address underlying issues constraining climate response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 and strengthen institutional and policy frameworks of RMI public sector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of women in decision-making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tenure and land use mechanisms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 for re-allocation of rights for land loss and land protections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continued access to the EEZ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issues of migration – processes, rights, status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for Compact negotiations</a:t>
            </a:r>
          </a:p>
          <a:p>
            <a:pPr marL="742950" lvl="1" indent="-285750" algn="just">
              <a:lnSpc>
                <a:spcPct val="107000"/>
              </a:lnSpc>
              <a:buClrTx/>
              <a:buSzPct val="91000"/>
              <a:buFont typeface="Courier New" panose="02070309020205020404" pitchFamily="49" charset="0"/>
              <a:buChar char="o"/>
            </a:pPr>
            <a:r>
              <a:rPr lang="en-N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constitutional issues</a:t>
            </a: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Statement of Situation (</a:t>
            </a:r>
            <a:r>
              <a:rPr lang="en-N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405967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88061" y="1912644"/>
            <a:ext cx="11162175" cy="45700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set in context of climate change induced rising sea levels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 context of other climate change issues – social, livelihood - not addressed in this paper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posing an existential threat not just to the way of life in RMI but to its very existence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levels are projected to rise: 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20” (0.5m) between 2070 and 2100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3.3ft (1m) around 2150,and</a:t>
            </a:r>
          </a:p>
          <a:p>
            <a:pPr marL="800100" lvl="1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6.6ft (2m) around 2250 or sooner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Policy Context:</a:t>
            </a:r>
          </a:p>
        </p:txBody>
      </p:sp>
    </p:spTree>
    <p:extLst>
      <p:ext uri="{BB962C8B-B14F-4D97-AF65-F5344CB8AC3E}">
        <p14:creationId xmlns:p14="http://schemas.microsoft.com/office/powerpoint/2010/main" val="27452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80687" y="1441837"/>
            <a:ext cx="11162175" cy="53350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to date (Atoll Study, Majuro CVA, Synthesis report) are showing: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around 20” (0.5m) SLR habitability of unprotected atolls will be compromised 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protecting all atolls against this is unmanageable (order of $35 billion) – even for individual atolls the costs are prohibitive - consider parts of atolls, and how many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difficulties in protecting the urban atolls of Ebeye and Majuro beyond 20” (0.5m) of SRL due to existing buildings, barriers and infrastructure and issues of lagoon access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 between 20” and 40” (0.5m and 1.0m) SLR, ground water intrusion above existing land between the barrier walls will require lifting of land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costs of protection already at a limit, this means that protection of the urban centres of Ebeye and Majuro beyond 20” (0.5m) is impractical</a:t>
            </a:r>
          </a:p>
          <a:p>
            <a:pPr>
              <a:spcAft>
                <a:spcPts val="1200"/>
              </a:spcAft>
              <a:buClrTx/>
              <a:buSzPct val="90000"/>
              <a:buFont typeface="Arial" panose="020B0604020202020204" pitchFamily="34" charset="0"/>
              <a:buChar char="−"/>
            </a:pPr>
            <a:endParaRPr lang="en-N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Policy Context (</a:t>
            </a:r>
            <a:r>
              <a:rPr lang="en-N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2698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4200000" scaled="0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body" idx="1"/>
          </p:nvPr>
        </p:nvSpPr>
        <p:spPr>
          <a:xfrm>
            <a:off x="514912" y="1248967"/>
            <a:ext cx="11162175" cy="54099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buClrTx/>
              <a:buSzPct val="90000"/>
              <a:buFont typeface="Arial" panose="020B0604020202020204" pitchFamily="34" charset="0"/>
              <a:buChar char="−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means:</a:t>
            </a: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decisions are now needed to frame the way forward – this needs to reflect that:</a:t>
            </a:r>
          </a:p>
          <a:p>
            <a:pPr marL="1143000" lvl="2" indent="-228600"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around 20” (0.5m) SLR unprotected atolls will become uninhabitable</a:t>
            </a:r>
          </a:p>
          <a:p>
            <a:pPr marL="1143000" lvl="2" indent="-228600"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SLR should be monitored to inform future planning </a:t>
            </a:r>
          </a:p>
          <a:p>
            <a:pPr marL="1143000" lvl="2" indent="-228600" algn="just">
              <a:lnSpc>
                <a:spcPct val="100000"/>
              </a:lnSpc>
              <a:buFont typeface="Wingdings" panose="05000000000000000000" pitchFamily="2" charset="2"/>
              <a:buChar char=""/>
            </a:pPr>
            <a:r>
              <a:rPr lang="en-NZ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 progressive pathway of practicable protection measures needs to be identified to provide a basis for future planning and funding discussions – noting the severe funding constraints on the number of atolls or parts of atolls which could be protected. </a:t>
            </a:r>
          </a:p>
          <a:p>
            <a:pPr marL="831850" indent="0" algn="just">
              <a:lnSpc>
                <a:spcPct val="100000"/>
              </a:lnSpc>
              <a:buNone/>
            </a:pPr>
            <a:endParaRPr lang="en-N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1850" indent="0" algn="just">
              <a:lnSpc>
                <a:spcPct val="100000"/>
              </a:lnSpc>
              <a:buNone/>
            </a:pPr>
            <a:r>
              <a:rPr lang="en-NZ" sz="2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pathway will include the investigation of options for moving the centre of government to a more manageable site and of the potential end point to protect that site to 6.6ft of SLR as a long-term nation solution</a:t>
            </a:r>
            <a:endParaRPr lang="en-NZ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2850" cy="525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6756" y="-36568"/>
            <a:ext cx="685244" cy="65444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74C782-416A-8BD5-D3E1-D408625A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626725"/>
            <a:ext cx="10251600" cy="713600"/>
          </a:xfrm>
        </p:spPr>
        <p:txBody>
          <a:bodyPr/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Outline of the SLR Policy  - Policy Context (</a:t>
            </a:r>
            <a:r>
              <a:rPr lang="en-N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574049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3177</TotalTime>
  <Words>1167</Words>
  <Application>Microsoft Office PowerPoint</Application>
  <PresentationFormat>Widescreen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Garamond</vt:lpstr>
      <vt:lpstr>Lato</vt:lpstr>
      <vt:lpstr>Wingdings</vt:lpstr>
      <vt:lpstr>Organic</vt:lpstr>
      <vt:lpstr>Office of the Chief Secretary – HOD Meeting Wednesday 6 July 9.00am    CS Conference Room   RMI SLR Policy Paper - Outline   John Norton </vt:lpstr>
      <vt:lpstr>Outline of the SLR Policy  - Introduction:</vt:lpstr>
      <vt:lpstr>Outline of the SLR Policy  - Purpose:</vt:lpstr>
      <vt:lpstr>Outline of the SLR Policy  - Adaptation Principles:</vt:lpstr>
      <vt:lpstr>Outline of the SLR Policy  - Statement of Situation:</vt:lpstr>
      <vt:lpstr>Outline of the SLR Policy  - Statement of Situation (cont):</vt:lpstr>
      <vt:lpstr>Outline of the SLR Policy  - Policy Context:</vt:lpstr>
      <vt:lpstr>Outline of the SLR Policy  - Policy Context (cont):</vt:lpstr>
      <vt:lpstr>Outline of the SLR Policy  - Policy Context (cont):</vt:lpstr>
      <vt:lpstr>Outline of the SLR Policy  - Proposed Mechanism:</vt:lpstr>
      <vt:lpstr>Re-Capping the RMI NAP Drivers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 II Component 1</dc:title>
  <dc:creator>Helene Jacot des Combes</dc:creator>
  <cp:lastModifiedBy>asenaca@webmediasp.com</cp:lastModifiedBy>
  <cp:revision>59</cp:revision>
  <cp:lastPrinted>2022-06-06T00:22:34Z</cp:lastPrinted>
  <dcterms:created xsi:type="dcterms:W3CDTF">2021-08-09T04:18:01Z</dcterms:created>
  <dcterms:modified xsi:type="dcterms:W3CDTF">2022-07-21T20:02:38Z</dcterms:modified>
</cp:coreProperties>
</file>